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0" r:id="rId2"/>
    <p:sldId id="261" r:id="rId3"/>
    <p:sldId id="262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6" r:id="rId21"/>
    <p:sldId id="282" r:id="rId22"/>
    <p:sldId id="285" r:id="rId23"/>
    <p:sldId id="283" r:id="rId24"/>
    <p:sldId id="284" r:id="rId2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Office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ru-RU"/>
  <c:style val="13"/>
  <c:chart>
    <c:title>
      <c:tx>
        <c:rich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Что больше всего привлекает людей проводить время на берегу Оки?</a:t>
            </a:r>
          </a:p>
        </c:rich>
      </c:tx>
      <c:layout>
        <c:manualLayout>
          <c:xMode val="edge"/>
          <c:yMode val="edge"/>
          <c:x val="0.1611747229512977"/>
          <c:y val="2.7777777777777925E-2"/>
        </c:manualLayout>
      </c:layout>
    </c:title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Что больше всего привлекает людей проводить время на берегу Оки?</c:v>
                </c:pt>
              </c:strCache>
            </c:strRef>
          </c:tx>
          <c:cat>
            <c:strRef>
              <c:f>Лист1!$A$2:$A$5</c:f>
              <c:strCache>
                <c:ptCount val="4"/>
                <c:pt idx="0">
                  <c:v>Живописный вид на Оку</c:v>
                </c:pt>
                <c:pt idx="1">
                  <c:v>Тишина и единение с природой</c:v>
                </c:pt>
                <c:pt idx="2">
                  <c:v>Чистый воздух</c:v>
                </c:pt>
                <c:pt idx="3">
                  <c:v>Удобное расположение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1.7000000000000002</c:v>
                </c:pt>
                <c:pt idx="3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D32-437E-B9BC-2BCFACD855CC}"/>
            </c:ext>
          </c:extLst>
        </c:ser>
        <c:firstSliceAng val="0"/>
      </c:pieChart>
    </c:plotArea>
    <c:legend>
      <c:legendPos val="r"/>
      <c:legendEntry>
        <c:idx val="0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ru-RU"/>
          </a:p>
        </c:txPr>
      </c:legendEntry>
      <c:legendEntry>
        <c:idx val="1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ru-RU"/>
          </a:p>
        </c:txPr>
      </c:legendEntry>
      <c:legendEntry>
        <c:idx val="2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ru-RU"/>
          </a:p>
        </c:txPr>
      </c:legendEntry>
      <c:legendEntry>
        <c:idx val="3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ru-RU"/>
          </a:p>
        </c:txPr>
      </c:legendEntry>
      <c:layout>
        <c:manualLayout>
          <c:xMode val="edge"/>
          <c:yMode val="edge"/>
          <c:x val="0.60931899641577092"/>
          <c:y val="0.28481590329377865"/>
          <c:w val="0.38781362007168474"/>
          <c:h val="0.67323185834165122"/>
        </c:manualLayout>
      </c:layout>
    </c:legend>
    <c:plotVisOnly val="1"/>
    <c:dispBlanksAs val="zero"/>
  </c:chart>
  <c:txPr>
    <a:bodyPr/>
    <a:lstStyle/>
    <a:p>
      <a:pPr>
        <a:defRPr sz="1800"/>
      </a:pPr>
      <a:endParaRPr lang="ru-RU"/>
    </a:p>
  </c:txPr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D534-AA95-4AAD-A4C4-39B084519B10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AC02-0583-44C7-ADDF-ECF55842234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D534-AA95-4AAD-A4C4-39B084519B10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AC02-0583-44C7-ADDF-ECF55842234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8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8"/>
            <a:ext cx="80772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D534-AA95-4AAD-A4C4-39B084519B10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AC02-0583-44C7-ADDF-ECF55842234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93599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 noGrp="1"/>
          </p:cNvSpPr>
          <p:nvPr>
            <p:ph type="pic" sz="quarter" idx="10" hasCustomPrompt="1"/>
          </p:nvPr>
        </p:nvSpPr>
        <p:spPr>
          <a:xfrm>
            <a:off x="-1485900" y="11723"/>
            <a:ext cx="6709833" cy="6858000"/>
          </a:xfrm>
          <a:custGeom>
            <a:avLst/>
            <a:gdLst>
              <a:gd name="connsiteX0" fmla="*/ 1714500 w 8026400"/>
              <a:gd name="connsiteY0" fmla="*/ 0 h 6858000"/>
              <a:gd name="connsiteX1" fmla="*/ 8026400 w 8026400"/>
              <a:gd name="connsiteY1" fmla="*/ 0 h 6858000"/>
              <a:gd name="connsiteX2" fmla="*/ 6311901 w 8026400"/>
              <a:gd name="connsiteY2" fmla="*/ 6858000 h 6858000"/>
              <a:gd name="connsiteX3" fmla="*/ 0 w 8026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26400" h="6858000">
                <a:moveTo>
                  <a:pt x="1714500" y="0"/>
                </a:moveTo>
                <a:lnTo>
                  <a:pt x="8026400" y="0"/>
                </a:lnTo>
                <a:lnTo>
                  <a:pt x="631190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rgbClr val="154076"/>
                </a:solidFill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7F2789-1CA6-884F-9BDB-927739A1BAB2}"/>
              </a:ext>
            </a:extLst>
          </p:cNvPr>
          <p:cNvSpPr txBox="1"/>
          <p:nvPr userDrawn="1"/>
        </p:nvSpPr>
        <p:spPr>
          <a:xfrm>
            <a:off x="8700916" y="6385392"/>
            <a:ext cx="37221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2011EDBF-69F7-4E83-A8A8-FAC41C3FC6A0}" type="slidenum">
              <a:rPr lang="en-US" sz="1200" b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600" b="0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4593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25D976-8687-B644-AF5E-A2E58AF86516}"/>
              </a:ext>
            </a:extLst>
          </p:cNvPr>
          <p:cNvSpPr txBox="1"/>
          <p:nvPr userDrawn="1"/>
        </p:nvSpPr>
        <p:spPr>
          <a:xfrm>
            <a:off x="8700916" y="6385392"/>
            <a:ext cx="37221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2011EDBF-69F7-4E83-A8A8-FAC41C3FC6A0}" type="slidenum">
              <a:rPr lang="en-US" sz="1200" b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600" b="0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61887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A4D16BA-A82B-2042-BBEE-F3B11F4664BD}"/>
              </a:ext>
            </a:extLst>
          </p:cNvPr>
          <p:cNvSpPr txBox="1"/>
          <p:nvPr userDrawn="1"/>
        </p:nvSpPr>
        <p:spPr>
          <a:xfrm>
            <a:off x="8700916" y="6385392"/>
            <a:ext cx="37221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2011EDBF-69F7-4E83-A8A8-FAC41C3FC6A0}" type="slidenum">
              <a:rPr lang="en-US" sz="1200" b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600" b="0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9450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903387"/>
            <a:ext cx="2286000" cy="1951264"/>
          </a:xfrm>
          <a:custGeom>
            <a:avLst/>
            <a:gdLst>
              <a:gd name="connsiteX0" fmla="*/ 0 w 3048000"/>
              <a:gd name="connsiteY0" fmla="*/ 0 h 1951264"/>
              <a:gd name="connsiteX1" fmla="*/ 3048000 w 3048000"/>
              <a:gd name="connsiteY1" fmla="*/ 0 h 1951264"/>
              <a:gd name="connsiteX2" fmla="*/ 3048000 w 3048000"/>
              <a:gd name="connsiteY2" fmla="*/ 1951264 h 1951264"/>
              <a:gd name="connsiteX3" fmla="*/ 0 w 3048000"/>
              <a:gd name="connsiteY3" fmla="*/ 1951264 h 1951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951264">
                <a:moveTo>
                  <a:pt x="0" y="0"/>
                </a:moveTo>
                <a:lnTo>
                  <a:pt x="3048000" y="0"/>
                </a:lnTo>
                <a:lnTo>
                  <a:pt x="3048000" y="1951264"/>
                </a:lnTo>
                <a:lnTo>
                  <a:pt x="0" y="195126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rgbClr val="154076"/>
                </a:solidFill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13" name="Freeform 12"/>
          <p:cNvSpPr>
            <a:spLocks noGrp="1"/>
          </p:cNvSpPr>
          <p:nvPr>
            <p:ph type="pic" sz="quarter" idx="11" hasCustomPrompt="1"/>
          </p:nvPr>
        </p:nvSpPr>
        <p:spPr>
          <a:xfrm>
            <a:off x="2286000" y="3854651"/>
            <a:ext cx="2286000" cy="1951264"/>
          </a:xfrm>
          <a:custGeom>
            <a:avLst/>
            <a:gdLst>
              <a:gd name="connsiteX0" fmla="*/ 0 w 3048000"/>
              <a:gd name="connsiteY0" fmla="*/ 0 h 1951264"/>
              <a:gd name="connsiteX1" fmla="*/ 3048000 w 3048000"/>
              <a:gd name="connsiteY1" fmla="*/ 0 h 1951264"/>
              <a:gd name="connsiteX2" fmla="*/ 3048000 w 3048000"/>
              <a:gd name="connsiteY2" fmla="*/ 1951264 h 1951264"/>
              <a:gd name="connsiteX3" fmla="*/ 0 w 3048000"/>
              <a:gd name="connsiteY3" fmla="*/ 1951264 h 1951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951264">
                <a:moveTo>
                  <a:pt x="0" y="0"/>
                </a:moveTo>
                <a:lnTo>
                  <a:pt x="3048000" y="0"/>
                </a:lnTo>
                <a:lnTo>
                  <a:pt x="3048000" y="1951264"/>
                </a:lnTo>
                <a:lnTo>
                  <a:pt x="0" y="195126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rgbClr val="154076"/>
                </a:solidFill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15" name="Freeform 14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1903387"/>
            <a:ext cx="2286000" cy="1951264"/>
          </a:xfrm>
          <a:custGeom>
            <a:avLst/>
            <a:gdLst>
              <a:gd name="connsiteX0" fmla="*/ 0 w 3048000"/>
              <a:gd name="connsiteY0" fmla="*/ 0 h 1951264"/>
              <a:gd name="connsiteX1" fmla="*/ 3048000 w 3048000"/>
              <a:gd name="connsiteY1" fmla="*/ 0 h 1951264"/>
              <a:gd name="connsiteX2" fmla="*/ 3048000 w 3048000"/>
              <a:gd name="connsiteY2" fmla="*/ 1951264 h 1951264"/>
              <a:gd name="connsiteX3" fmla="*/ 0 w 3048000"/>
              <a:gd name="connsiteY3" fmla="*/ 1951264 h 1951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951264">
                <a:moveTo>
                  <a:pt x="0" y="0"/>
                </a:moveTo>
                <a:lnTo>
                  <a:pt x="3048000" y="0"/>
                </a:lnTo>
                <a:lnTo>
                  <a:pt x="3048000" y="1951264"/>
                </a:lnTo>
                <a:lnTo>
                  <a:pt x="0" y="195126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rgbClr val="154076"/>
                </a:solidFill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17" name="Freeform 16"/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54651"/>
            <a:ext cx="2286000" cy="1951264"/>
          </a:xfrm>
          <a:custGeom>
            <a:avLst/>
            <a:gdLst>
              <a:gd name="connsiteX0" fmla="*/ 0 w 3048000"/>
              <a:gd name="connsiteY0" fmla="*/ 0 h 1951264"/>
              <a:gd name="connsiteX1" fmla="*/ 3048000 w 3048000"/>
              <a:gd name="connsiteY1" fmla="*/ 0 h 1951264"/>
              <a:gd name="connsiteX2" fmla="*/ 3048000 w 3048000"/>
              <a:gd name="connsiteY2" fmla="*/ 1951264 h 1951264"/>
              <a:gd name="connsiteX3" fmla="*/ 0 w 3048000"/>
              <a:gd name="connsiteY3" fmla="*/ 1951264 h 1951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951264">
                <a:moveTo>
                  <a:pt x="0" y="0"/>
                </a:moveTo>
                <a:lnTo>
                  <a:pt x="3048000" y="0"/>
                </a:lnTo>
                <a:lnTo>
                  <a:pt x="3048000" y="1951264"/>
                </a:lnTo>
                <a:lnTo>
                  <a:pt x="0" y="195126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rgbClr val="154076"/>
                </a:solidFill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BFBE8AD-3BBE-E841-BEBA-556AA3B871B1}"/>
              </a:ext>
            </a:extLst>
          </p:cNvPr>
          <p:cNvSpPr txBox="1"/>
          <p:nvPr userDrawn="1"/>
        </p:nvSpPr>
        <p:spPr>
          <a:xfrm>
            <a:off x="8700916" y="6385392"/>
            <a:ext cx="37221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2011EDBF-69F7-4E83-A8A8-FAC41C3FC6A0}" type="slidenum">
              <a:rPr lang="en-US" sz="1200" b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600" b="0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20641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 noGrp="1"/>
          </p:cNvSpPr>
          <p:nvPr>
            <p:ph type="pic" sz="quarter" idx="10" hasCustomPrompt="1"/>
          </p:nvPr>
        </p:nvSpPr>
        <p:spPr>
          <a:xfrm>
            <a:off x="628650" y="1846239"/>
            <a:ext cx="2445260" cy="2645664"/>
          </a:xfrm>
          <a:custGeom>
            <a:avLst/>
            <a:gdLst>
              <a:gd name="connsiteX0" fmla="*/ 0 w 3260346"/>
              <a:gd name="connsiteY0" fmla="*/ 0 h 2645664"/>
              <a:gd name="connsiteX1" fmla="*/ 3260346 w 3260346"/>
              <a:gd name="connsiteY1" fmla="*/ 0 h 2645664"/>
              <a:gd name="connsiteX2" fmla="*/ 3260346 w 3260346"/>
              <a:gd name="connsiteY2" fmla="*/ 2645664 h 2645664"/>
              <a:gd name="connsiteX3" fmla="*/ 0 w 3260346"/>
              <a:gd name="connsiteY3" fmla="*/ 2645664 h 264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0346" h="2645664">
                <a:moveTo>
                  <a:pt x="0" y="0"/>
                </a:moveTo>
                <a:lnTo>
                  <a:pt x="3260346" y="0"/>
                </a:lnTo>
                <a:lnTo>
                  <a:pt x="3260346" y="2645664"/>
                </a:lnTo>
                <a:lnTo>
                  <a:pt x="0" y="264566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rgbClr val="154076"/>
                </a:solidFill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12" name="Freeform 11"/>
          <p:cNvSpPr>
            <a:spLocks noGrp="1"/>
          </p:cNvSpPr>
          <p:nvPr>
            <p:ph type="pic" sz="quarter" idx="11" hasCustomPrompt="1"/>
          </p:nvPr>
        </p:nvSpPr>
        <p:spPr>
          <a:xfrm>
            <a:off x="3348487" y="1846239"/>
            <a:ext cx="2447027" cy="2645664"/>
          </a:xfrm>
          <a:custGeom>
            <a:avLst/>
            <a:gdLst>
              <a:gd name="connsiteX0" fmla="*/ 0 w 3262702"/>
              <a:gd name="connsiteY0" fmla="*/ 0 h 2645664"/>
              <a:gd name="connsiteX1" fmla="*/ 3262702 w 3262702"/>
              <a:gd name="connsiteY1" fmla="*/ 0 h 2645664"/>
              <a:gd name="connsiteX2" fmla="*/ 3262702 w 3262702"/>
              <a:gd name="connsiteY2" fmla="*/ 2645664 h 2645664"/>
              <a:gd name="connsiteX3" fmla="*/ 0 w 3262702"/>
              <a:gd name="connsiteY3" fmla="*/ 2645664 h 264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2702" h="2645664">
                <a:moveTo>
                  <a:pt x="0" y="0"/>
                </a:moveTo>
                <a:lnTo>
                  <a:pt x="3262702" y="0"/>
                </a:lnTo>
                <a:lnTo>
                  <a:pt x="3262702" y="2645664"/>
                </a:lnTo>
                <a:lnTo>
                  <a:pt x="0" y="264566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b="0">
                <a:solidFill>
                  <a:srgbClr val="154076"/>
                </a:solidFill>
              </a:defRPr>
            </a:lvl1pPr>
          </a:lstStyle>
          <a:p>
            <a:r>
              <a:rPr lang="ru-RU" dirty="0"/>
              <a:t>Вставить изображение</a:t>
            </a:r>
          </a:p>
        </p:txBody>
      </p:sp>
      <p:sp>
        <p:nvSpPr>
          <p:cNvPr id="14" name="Freeform 13"/>
          <p:cNvSpPr>
            <a:spLocks noGrp="1"/>
          </p:cNvSpPr>
          <p:nvPr>
            <p:ph type="pic" sz="quarter" idx="12" hasCustomPrompt="1"/>
          </p:nvPr>
        </p:nvSpPr>
        <p:spPr>
          <a:xfrm>
            <a:off x="6068326" y="1846239"/>
            <a:ext cx="2447027" cy="2645664"/>
          </a:xfrm>
          <a:custGeom>
            <a:avLst/>
            <a:gdLst>
              <a:gd name="connsiteX0" fmla="*/ 0 w 3262703"/>
              <a:gd name="connsiteY0" fmla="*/ 0 h 2645664"/>
              <a:gd name="connsiteX1" fmla="*/ 3262703 w 3262703"/>
              <a:gd name="connsiteY1" fmla="*/ 0 h 2645664"/>
              <a:gd name="connsiteX2" fmla="*/ 3262703 w 3262703"/>
              <a:gd name="connsiteY2" fmla="*/ 2645664 h 2645664"/>
              <a:gd name="connsiteX3" fmla="*/ 0 w 3262703"/>
              <a:gd name="connsiteY3" fmla="*/ 2645664 h 264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2703" h="2645664">
                <a:moveTo>
                  <a:pt x="0" y="0"/>
                </a:moveTo>
                <a:lnTo>
                  <a:pt x="3262703" y="0"/>
                </a:lnTo>
                <a:lnTo>
                  <a:pt x="3262703" y="2645664"/>
                </a:lnTo>
                <a:lnTo>
                  <a:pt x="0" y="264566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rgbClr val="154076"/>
                </a:solidFill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81C0C8-1685-0240-9AEE-D27A1F470FDC}"/>
              </a:ext>
            </a:extLst>
          </p:cNvPr>
          <p:cNvSpPr txBox="1"/>
          <p:nvPr userDrawn="1"/>
        </p:nvSpPr>
        <p:spPr>
          <a:xfrm>
            <a:off x="8700916" y="6385392"/>
            <a:ext cx="37221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2011EDBF-69F7-4E83-A8A8-FAC41C3FC6A0}" type="slidenum">
              <a:rPr lang="en-US" sz="1200" b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600" b="0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08195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custGeom>
            <a:avLst/>
            <a:gdLst>
              <a:gd name="connsiteX0" fmla="*/ 0 w 10515600"/>
              <a:gd name="connsiteY0" fmla="*/ 0 h 5915024"/>
              <a:gd name="connsiteX1" fmla="*/ 10515600 w 10515600"/>
              <a:gd name="connsiteY1" fmla="*/ 0 h 5915024"/>
              <a:gd name="connsiteX2" fmla="*/ 10515600 w 10515600"/>
              <a:gd name="connsiteY2" fmla="*/ 5915024 h 5915024"/>
              <a:gd name="connsiteX3" fmla="*/ 0 w 10515600"/>
              <a:gd name="connsiteY3" fmla="*/ 5915024 h 59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5600" h="5915024">
                <a:moveTo>
                  <a:pt x="0" y="0"/>
                </a:moveTo>
                <a:lnTo>
                  <a:pt x="10515600" y="0"/>
                </a:lnTo>
                <a:lnTo>
                  <a:pt x="10515600" y="5915024"/>
                </a:lnTo>
                <a:lnTo>
                  <a:pt x="0" y="59150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b="0">
                <a:solidFill>
                  <a:srgbClr val="154076"/>
                </a:solidFill>
              </a:defRPr>
            </a:lvl1pPr>
          </a:lstStyle>
          <a:p>
            <a:r>
              <a:rPr lang="ru-RU" dirty="0"/>
              <a:t>Вставить изображение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0D0358C-1FE4-3049-A52F-E56290ED91DB}"/>
              </a:ext>
            </a:extLst>
          </p:cNvPr>
          <p:cNvSpPr txBox="1"/>
          <p:nvPr userDrawn="1"/>
        </p:nvSpPr>
        <p:spPr>
          <a:xfrm>
            <a:off x="8700916" y="6385392"/>
            <a:ext cx="37221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2011EDBF-69F7-4E83-A8A8-FAC41C3FC6A0}" type="slidenum">
              <a:rPr lang="en-US" sz="1200" b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600" b="0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64959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D534-AA95-4AAD-A4C4-39B084519B10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AC02-0583-44C7-ADDF-ECF55842234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1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D534-AA95-4AAD-A4C4-39B084519B10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AC02-0583-44C7-ADDF-ECF55842234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72200" y="1600206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D534-AA95-4AAD-A4C4-39B084519B10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AC02-0583-44C7-ADDF-ECF55842234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D534-AA95-4AAD-A4C4-39B084519B10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AC02-0583-44C7-ADDF-ECF55842234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D534-AA95-4AAD-A4C4-39B084519B10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AC02-0583-44C7-ADDF-ECF55842234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D534-AA95-4AAD-A4C4-39B084519B10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AC02-0583-44C7-ADDF-ECF55842234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6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D534-AA95-4AAD-A4C4-39B084519B10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AC02-0583-44C7-ADDF-ECF55842234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D534-AA95-4AAD-A4C4-39B084519B10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AC02-0583-44C7-ADDF-ECF55842234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6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9D534-AA95-4AAD-A4C4-39B084519B10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6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6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5AC02-0583-44C7-ADDF-ECF55842234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8.xml"/><Relationship Id="rId1" Type="http://schemas.openxmlformats.org/officeDocument/2006/relationships/video" Target="file:///C:\Users\&#1087;&#1082;\Desktop\&#1052;&#1043;&#1057;&#1059;%20&#1055;&#1056;&#1054;&#1045;&#1050;&#1058;\&#1087;&#1088;&#1086;&#1077;&#1082;&#1090;%20&#1089;&#1084;&#1086;&#1090;&#1088;&#1086;&#1074;&#1072;&#1103;%20&#1087;&#1083;&#1086;&#1097;&#1072;&#1076;&#1082;&#1072;%20&#1074;&#1080;&#1076;&#1077;&#1086;.mp4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flex.csoft.ru/?utm_source=yadirect&amp;utm_medium=cpc&amp;utm_campaign=79887496|TFLEX_Poisk_Rossiya&amp;utm_content=13319374335&amp;utm_term=t%20flex%20cad&amp;yclid=17051664084784119807" TargetMode="External"/><Relationship Id="rId2" Type="http://schemas.openxmlformats.org/officeDocument/2006/relationships/hyperlink" Target="https://translated.turbopages.org/proxy_u/en-ru.ru.8a74bc5b-65bf96d3-7e92648d-74722d776562/https/en.wikipedia.org/wiki/T-FLEX_CAD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tflex-nord.ru/html/education/education_01/Opening_course_TFlex.pdf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64969" y="6385393"/>
            <a:ext cx="81406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ru-RU" sz="1200" spc="300" dirty="0" smtClean="0">
                <a:solidFill>
                  <a:schemeClr val="bg1"/>
                </a:solidFill>
              </a:rPr>
              <a:t>2024г.</a:t>
            </a:r>
            <a:endParaRPr lang="en-US" sz="1200" spc="3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8897" y="2891671"/>
            <a:ext cx="4219954" cy="70788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Усовершенствование города</a:t>
            </a:r>
          </a:p>
          <a:p>
            <a:r>
              <a:rPr lang="ru-RU" sz="40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при помощи создания 3D модели</a:t>
            </a:r>
          </a:p>
          <a:p>
            <a:r>
              <a:rPr lang="ru-RU" sz="40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смотровой площадки</a:t>
            </a:r>
          </a:p>
          <a:p>
            <a:endParaRPr lang="ru-RU" sz="4000" b="1" dirty="0" smtClean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8896" y="4124325"/>
            <a:ext cx="683841" cy="54292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5495D7A-5CD1-B445-8CB5-F8BAC9B618D7}"/>
              </a:ext>
            </a:extLst>
          </p:cNvPr>
          <p:cNvSpPr txBox="1"/>
          <p:nvPr/>
        </p:nvSpPr>
        <p:spPr>
          <a:xfrm>
            <a:off x="558896" y="4282499"/>
            <a:ext cx="601895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Arial" panose="020B0604020202020204" pitchFamily="34" charset="0"/>
              </a:rPr>
              <a:t>Докладчик: Воронцова Анастасия Сергеевна</a:t>
            </a:r>
          </a:p>
          <a:p>
            <a:endParaRPr lang="ru-RU" sz="2400" dirty="0" smtClean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ru-RU" sz="2400" dirty="0" smtClean="0">
                <a:solidFill>
                  <a:schemeClr val="bg1"/>
                </a:solidFill>
                <a:cs typeface="Arial" panose="020B0604020202020204" pitchFamily="34" charset="0"/>
              </a:rPr>
              <a:t>Руководитель: Мосолова Юлия Валерьевна</a:t>
            </a:r>
            <a:endParaRPr 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44853278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200025" y="506549"/>
            <a:ext cx="828675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20925" algn="l"/>
              </a:tabLst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itchFamily="18" charset="0"/>
                <a:cs typeface="Times New Roman" pitchFamily="18" charset="0"/>
              </a:rPr>
              <a:t>Выбор программы для 3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itchFamily="18" charset="0"/>
                <a:cs typeface="Times New Roman" pitchFamily="18" charset="0"/>
              </a:rPr>
              <a:t>D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itchFamily="18" charset="0"/>
                <a:cs typeface="Times New Roman" pitchFamily="18" charset="0"/>
              </a:rPr>
              <a:t> моделирования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20925" algn="l"/>
              </a:tabLst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3D моделирование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 – это процесс формирования виртуальных моделей, позволяющий с максимальной точностью продемонстрировать размер, форму, внешний вид объекта и другие его характеристики. По своей сути это создание трехмерных изображений и графики при помощи компьютерных программ. 3D технологии позволяют представить модель со всех ракурсов и устранить недостатки выявленные в процессе её создания.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214282" y="3214686"/>
            <a:ext cx="862965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20925" algn="l"/>
              </a:tabLst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T-FLEX CAD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 (Т-ФЛЕКС) – это программное обеспечение параметрического автоматизированного проектирования (САПР) российского производства для 2D-проектирования, черчения и твердотельного 3D-моделирования на основе коммерческого геометрического ядра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Parasolid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. В основном он разработан и распространяется российской софтверной компанией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Top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Systems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, базирующейся в России. 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1450" y="5214950"/>
            <a:ext cx="83534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Благодаря широкому набору инструментов T-FLEX CAD является отличным выбором для решения любых проектных задач в различных отраслях промышленности: машиностроении, приборостроении, авиастроении, станкостроении, мебельном производстве, строительстве и т.д. 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38225" y="0"/>
            <a:ext cx="35337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2.Практическая часть</a:t>
            </a:r>
            <a:endParaRPr lang="ru-RU" sz="2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752475" y="454899"/>
            <a:ext cx="42767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 bmk="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 Создание фундамента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pic>
        <p:nvPicPr>
          <p:cNvPr id="10" name="Рисунок 9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rcRect l="21874" t="17904" r="6083" b="5149"/>
          <a:stretch>
            <a:fillRect/>
          </a:stretch>
        </p:blipFill>
        <p:spPr bwMode="auto">
          <a:xfrm>
            <a:off x="609600" y="1562100"/>
            <a:ext cx="3390900" cy="208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>
            <a:picLocks noGrp="1"/>
          </p:cNvPicPr>
          <p:nvPr>
            <p:ph type="pic" sz="quarter" idx="11"/>
          </p:nvPr>
        </p:nvPicPr>
        <p:blipFill>
          <a:blip r:embed="rId3" cstate="print"/>
          <a:srcRect l="21915" t="18627" r="6083" b="5392"/>
          <a:stretch>
            <a:fillRect/>
          </a:stretch>
        </p:blipFill>
        <p:spPr bwMode="auto">
          <a:xfrm>
            <a:off x="590550" y="4127500"/>
            <a:ext cx="3438525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/>
          <p:cNvPicPr>
            <a:picLocks noGrp="1"/>
          </p:cNvPicPr>
          <p:nvPr>
            <p:ph type="pic" sz="quarter" idx="12"/>
          </p:nvPr>
        </p:nvPicPr>
        <p:blipFill>
          <a:blip r:embed="rId4" cstate="print"/>
          <a:srcRect l="21442" t="18450" r="6083" b="5112"/>
          <a:stretch>
            <a:fillRect/>
          </a:stretch>
        </p:blipFill>
        <p:spPr bwMode="auto">
          <a:xfrm>
            <a:off x="4619625" y="838200"/>
            <a:ext cx="3562350" cy="226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/>
          <p:cNvPicPr>
            <a:picLocks noGrp="1"/>
          </p:cNvPicPr>
          <p:nvPr>
            <p:ph type="pic" sz="quarter" idx="13"/>
          </p:nvPr>
        </p:nvPicPr>
        <p:blipFill>
          <a:blip r:embed="rId5" cstate="print"/>
          <a:srcRect l="7913" r="7913"/>
          <a:stretch>
            <a:fillRect/>
          </a:stretch>
        </p:blipFill>
        <p:spPr bwMode="auto">
          <a:xfrm>
            <a:off x="4629150" y="3670300"/>
            <a:ext cx="3667125" cy="257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Прямоугольник 13"/>
          <p:cNvSpPr/>
          <p:nvPr/>
        </p:nvSpPr>
        <p:spPr>
          <a:xfrm>
            <a:off x="657226" y="3612634"/>
            <a:ext cx="3371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cs typeface="Arial" pitchFamily="34" charset="0"/>
              </a:rPr>
              <a:t>Рабочие плоскости</a:t>
            </a:r>
            <a:endParaRPr lang="ru-RU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28651" y="6375400"/>
            <a:ext cx="3429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cs typeface="Arial" pitchFamily="34" charset="0"/>
              </a:rPr>
              <a:t>Система координат</a:t>
            </a:r>
            <a:endParaRPr lang="ru-RU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4629151" y="3098800"/>
            <a:ext cx="35718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</a:rPr>
              <a:t>Чертеж фундамента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600575" y="6330434"/>
            <a:ext cx="3705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cs typeface="Arial" pitchFamily="34" charset="0"/>
              </a:rPr>
              <a:t>3D </a:t>
            </a:r>
            <a:r>
              <a:rPr lang="ru-RU" sz="2000" b="1" dirty="0" smtClean="0">
                <a:solidFill>
                  <a:schemeClr val="bg1"/>
                </a:solidFill>
                <a:cs typeface="Arial" pitchFamily="34" charset="0"/>
              </a:rPr>
              <a:t>модель фундамента</a:t>
            </a:r>
            <a:endParaRPr lang="ru-RU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90501" y="882135"/>
            <a:ext cx="44386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Подробное описание создания фундамента написано в тексте работы.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rcRect l="6083" r="6083"/>
          <a:stretch>
            <a:fillRect/>
          </a:stretch>
        </p:blipFill>
        <p:spPr bwMode="auto">
          <a:xfrm>
            <a:off x="6858000" y="3821087"/>
            <a:ext cx="2286000" cy="195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>
            <a:picLocks noGrp="1"/>
          </p:cNvPicPr>
          <p:nvPr>
            <p:ph type="pic" sz="quarter" idx="11"/>
          </p:nvPr>
        </p:nvPicPr>
        <p:blipFill>
          <a:blip r:embed="rId3" cstate="print"/>
          <a:srcRect l="6083" r="6083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>
            <a:picLocks noGrp="1"/>
          </p:cNvPicPr>
          <p:nvPr>
            <p:ph type="pic" sz="quarter" idx="12"/>
          </p:nvPr>
        </p:nvPicPr>
        <p:blipFill>
          <a:blip r:embed="rId4" cstate="print"/>
          <a:srcRect l="6083" r="6083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>
            <a:picLocks noGrp="1"/>
          </p:cNvPicPr>
          <p:nvPr>
            <p:ph type="pic" sz="quarter" idx="13"/>
          </p:nvPr>
        </p:nvPicPr>
        <p:blipFill>
          <a:blip r:embed="rId5" cstate="print"/>
          <a:srcRect l="6083" r="6083"/>
          <a:stretch>
            <a:fillRect/>
          </a:stretch>
        </p:blipFill>
        <p:spPr bwMode="auto">
          <a:xfrm>
            <a:off x="0" y="1924251"/>
            <a:ext cx="2286000" cy="195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 rot="10800000" flipV="1">
            <a:off x="2076450" y="-83868"/>
            <a:ext cx="457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4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Сборка частей беседки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23850" y="1244602"/>
            <a:ext cx="18192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chemeClr val="bg1"/>
                </a:solidFill>
                <a:cs typeface="Arial" pitchFamily="34" charset="0"/>
              </a:rPr>
              <a:t>Крепление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352675" y="3307836"/>
            <a:ext cx="2047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chemeClr val="bg1"/>
                </a:solidFill>
                <a:cs typeface="Arial" pitchFamily="34" charset="0"/>
              </a:rPr>
              <a:t>Крыша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4429124" y="1257301"/>
            <a:ext cx="29289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chemeClr val="bg1"/>
                </a:solidFill>
                <a:cs typeface="Arial" pitchFamily="34" charset="0"/>
              </a:rPr>
              <a:t>Балка беседки</a:t>
            </a:r>
          </a:p>
        </p:txBody>
      </p:sp>
      <p:sp>
        <p:nvSpPr>
          <p:cNvPr id="14" name="Прямоугольник 13"/>
          <p:cNvSpPr/>
          <p:nvPr/>
        </p:nvSpPr>
        <p:spPr>
          <a:xfrm flipH="1">
            <a:off x="6915150" y="3244335"/>
            <a:ext cx="2228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chemeClr val="bg1"/>
                </a:solidFill>
                <a:cs typeface="Arial" pitchFamily="34" charset="0"/>
              </a:rPr>
              <a:t>Стеночка</a:t>
            </a:r>
          </a:p>
        </p:txBody>
      </p:sp>
      <p:sp>
        <p:nvSpPr>
          <p:cNvPr id="25601" name="Rectangle 1"/>
          <p:cNvSpPr>
            <a:spLocks noChangeArrowheads="1"/>
          </p:cNvSpPr>
          <p:nvPr/>
        </p:nvSpPr>
        <p:spPr bwMode="auto">
          <a:xfrm>
            <a:off x="0" y="5998795"/>
            <a:ext cx="9144000" cy="67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04704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20925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cs typeface="Arial" pitchFamily="34" charset="0"/>
              </a:rPr>
              <a:t>Подробные</a:t>
            </a:r>
            <a:r>
              <a:rPr kumimoji="0" lang="ru-RU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cs typeface="Arial" pitchFamily="34" charset="0"/>
              </a:rPr>
              <a:t> шаги моделирования деталей описаны в работе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/>
          <p:nvPr/>
        </p:nvPicPr>
        <p:blipFill>
          <a:blip r:embed="rId2" cstate="print"/>
          <a:srcRect b="5170"/>
          <a:stretch>
            <a:fillRect/>
          </a:stretch>
        </p:blipFill>
        <p:spPr bwMode="auto">
          <a:xfrm>
            <a:off x="161926" y="1759070"/>
            <a:ext cx="4886324" cy="4425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5162550" y="0"/>
            <a:ext cx="3981450" cy="69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20925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После того, как я сделала все необходимые детали для беседки, я приступила к сборке всей конструкции воедино. Для этого я создала новую 3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D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 модель и сразу сохранила её как новый файл. Далее выбрала команду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Операции → 3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D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 фрагмент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, в диалоговом окне выбрала файл с фундаментом, далее кнопка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Открыть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и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Завершить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. Аналогично добавляю файл со стеночкой. Оба фрагмента разместятся на экране произвольным образом. Их нужно соединить вручную, используя операцию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Сопряжение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. Таким же образом добавляю еще несколько стеночек, балки, крепление и крышу. 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20925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После сборки 3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D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 модели я задаю текстуры каждому элементу. 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85776" y="635000"/>
            <a:ext cx="45910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0850" fontAlgn="base">
              <a:spcBef>
                <a:spcPct val="0"/>
              </a:spcBef>
              <a:spcAft>
                <a:spcPct val="0"/>
              </a:spcAft>
              <a:tabLst>
                <a:tab pos="2320925" algn="l"/>
              </a:tabLst>
            </a:pPr>
            <a:r>
              <a:rPr lang="ru-RU" sz="2800" b="1" dirty="0" smtClean="0" bmk="">
                <a:solidFill>
                  <a:srgbClr val="000000"/>
                </a:solidFill>
                <a:latin typeface="+mj-lt"/>
                <a:ea typeface="Times New Roman" pitchFamily="18" charset="0"/>
                <a:cs typeface="Arial" pitchFamily="34" charset="0"/>
              </a:rPr>
              <a:t> Сборка 3D модели          беседки</a:t>
            </a:r>
            <a:endParaRPr lang="ru-RU" sz="2800" dirty="0" smtClean="0"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84106" y="640834"/>
            <a:ext cx="75203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Создание 3D модели ландшафта</a:t>
            </a:r>
            <a:endParaRPr lang="ru-RU" sz="4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076825" y="1852136"/>
            <a:ext cx="39433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Arial" pitchFamily="34" charset="0"/>
              </a:rPr>
              <a:t>После того как я создала беседку, я приступила к созданию места, на котором будет стоять моя смотровая площадка. Я использовала материалы Грунт и Трава, а также операцию вращение. Размеры: высота ≈ 772,07; ширина ≈ 1928,62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" y="1759070"/>
            <a:ext cx="4910142" cy="4590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Grp="1"/>
          </p:cNvPicPr>
          <p:nvPr>
            <p:ph type="pic" sz="quarter" idx="4294967295"/>
          </p:nvPr>
        </p:nvPicPr>
        <p:blipFill>
          <a:blip r:embed="rId2" cstate="print"/>
          <a:srcRect l="6083" r="6083"/>
          <a:stretch>
            <a:fillRect/>
          </a:stretch>
        </p:blipFill>
        <p:spPr bwMode="auto">
          <a:xfrm>
            <a:off x="238125" y="3790950"/>
            <a:ext cx="3857625" cy="288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Рисунок 18"/>
          <p:cNvPicPr>
            <a:picLocks noGrp="1"/>
          </p:cNvPicPr>
          <p:nvPr>
            <p:ph type="pic" sz="quarter" idx="4294967295"/>
          </p:nvPr>
        </p:nvPicPr>
        <p:blipFill>
          <a:blip r:embed="rId3" cstate="print"/>
          <a:srcRect l="24" r="24"/>
          <a:stretch>
            <a:fillRect/>
          </a:stretch>
        </p:blipFill>
        <p:spPr bwMode="auto">
          <a:xfrm>
            <a:off x="228600" y="977900"/>
            <a:ext cx="3867150" cy="267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Прямоугольник 19"/>
          <p:cNvSpPr/>
          <p:nvPr/>
        </p:nvSpPr>
        <p:spPr>
          <a:xfrm>
            <a:off x="1238250" y="317501"/>
            <a:ext cx="769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Крепления для опорных балок</a:t>
            </a:r>
            <a:endParaRPr lang="ru-RU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4171951" y="1917700"/>
            <a:ext cx="481964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Теперь можно приступать к созданию опорных балок для беседки. Эти балки будут держать мою смотровую площадку над рекой, поэтому для такой ответственной задачи нам нужен очень прочный материал – сталь. Для начала я создала крепления для моих балок, а именно 6 квадратиков. Диагональ одного такого квадратика равно 100 см. </a:t>
            </a:r>
          </a:p>
          <a:p>
            <a:r>
              <a:rPr lang="ru-RU" sz="2000" dirty="0" smtClean="0">
                <a:solidFill>
                  <a:schemeClr val="bg1"/>
                </a:solidFill>
              </a:rPr>
              <a:t>Далее я использовала операцию выталкивание на 10 см. 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ChangeArrowheads="1"/>
          </p:cNvSpPr>
          <p:nvPr/>
        </p:nvSpPr>
        <p:spPr bwMode="auto">
          <a:xfrm>
            <a:off x="285720" y="4786322"/>
            <a:ext cx="802957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20925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После этого я приступила к созданию самих опорных балок. Их будет три вида разного размера. Маленькие балки в диаметре равны 60 см, а по высоте 100 см. Длинные балки в диаметре составляют 60 см, по высоте 350 см. Косые балки в диаметре тоже 60 см, а по высоте 500 см.</a:t>
            </a: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20925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Теперь соединяем балки с беседкой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cs typeface="Arial" pitchFamily="34" charset="0"/>
              </a:rPr>
              <a:t> </a:t>
            </a:r>
          </a:p>
        </p:txBody>
      </p:sp>
      <p:pic>
        <p:nvPicPr>
          <p:cNvPr id="14" name="Рисунок 1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8025" y="785795"/>
            <a:ext cx="2790825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Рисунок 18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785794"/>
            <a:ext cx="3076576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Рисунок 20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05525" y="785795"/>
            <a:ext cx="2876550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6143636" y="4286256"/>
            <a:ext cx="28670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Косые опорные балки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2928926" y="4286256"/>
            <a:ext cx="34290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Большие опорные балки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-428660" y="4286256"/>
            <a:ext cx="3857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Маленькие опорные балки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504826" y="165100"/>
            <a:ext cx="7943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/>
                </a:solidFill>
                <a:latin typeface="+mj-lt"/>
              </a:rPr>
              <a:t>Опорные балки</a:t>
            </a:r>
            <a:endParaRPr lang="ru-RU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rcRect l="24" r="24"/>
          <a:stretch>
            <a:fillRect/>
          </a:stretch>
        </p:blipFill>
        <p:spPr bwMode="auto">
          <a:xfrm>
            <a:off x="500034" y="714356"/>
            <a:ext cx="8139141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500034" y="0"/>
            <a:ext cx="7972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>
                <a:solidFill>
                  <a:schemeClr val="bg1"/>
                </a:solidFill>
                <a:latin typeface="+mj-lt"/>
              </a:rPr>
              <a:t>Беседка с балками</a:t>
            </a:r>
            <a:endParaRPr lang="ru-RU" sz="36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1" y="1593971"/>
            <a:ext cx="4381500" cy="333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7725" y="1600442"/>
            <a:ext cx="4371975" cy="333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504825" y="596900"/>
            <a:ext cx="7991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  <a:latin typeface="+mj-lt"/>
              </a:rPr>
              <a:t>3</a:t>
            </a:r>
            <a:r>
              <a:rPr lang="en-US" sz="4000" dirty="0" smtClean="0">
                <a:solidFill>
                  <a:schemeClr val="bg1"/>
                </a:solidFill>
                <a:latin typeface="+mj-lt"/>
              </a:rPr>
              <a:t>D</a:t>
            </a:r>
            <a:r>
              <a:rPr lang="ru-RU" sz="4000" dirty="0" smtClean="0">
                <a:solidFill>
                  <a:schemeClr val="bg1"/>
                </a:solidFill>
                <a:latin typeface="+mj-lt"/>
              </a:rPr>
              <a:t> модель смотровой площадки</a:t>
            </a:r>
            <a:endParaRPr lang="ru-RU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4300" y="5187435"/>
            <a:ext cx="8905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Я соединила мою беседку и ландшафт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C:\Users\1\.zaxargamesteam\Downloads\версия2 РИС.png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rcRect l="5208" r="5208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314325" y="447083"/>
            <a:ext cx="8401050" cy="652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04704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4000" b="1" i="0" u="none" strike="noStrike" cap="none" normalizeH="0" baseline="0" dirty="0" smtClean="0" bmk="_Toc157990766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Введение</a:t>
            </a:r>
            <a:endParaRPr kumimoji="0" lang="ru-RU" sz="4000" b="1" i="0" u="none" strike="noStrike" cap="none" normalizeH="0" baseline="0" dirty="0" smtClean="0">
              <a:ln>
                <a:noFill/>
              </a:ln>
              <a:solidFill>
                <a:srgbClr val="365F91"/>
              </a:solidFill>
              <a:effectLst/>
              <a:latin typeface="+mj-lt"/>
              <a:ea typeface="Times New Roman" pitchFamily="18" charset="0"/>
              <a:cs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Обоснование выбора темы проекта: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 В</a:t>
            </a:r>
            <a:r>
              <a:rPr kumimoji="0" lang="ru-RU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 нашем городе Коломна есть замечательный парк на берегу Оки.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Но проблема заключается в том, что на всём побережье нет ни одной смотровой площадки, и людям</a:t>
            </a:r>
            <a:r>
              <a:rPr kumimoji="0" lang="ru-RU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приходится сидеть прямо на траве, а в дождливую погоду там негде укрыться. Поэтому, я решила помочь городу с этой проблемой и создать 3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D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 модель комфортной смотровой площадки.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Гипотеза исследования: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я считаю, что 3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D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 модель позволит наглядно представить смотровую площадку, спланировать ее форму, размер, материал, взаимное расположение частей, что будет способствовать более быстрому воплощению ее в реальность.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Воплощение такого проекта в реальность, может помочь создать условия для отдыха и туризма, сохраняя уникальный природный ландшафт, привлечь туристов в город и спасти парк от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запущения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Актуальность и практическая значимость проекта: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Проект направлен на благоустройство города и привлечение туристов, именно поэтому он является актуальным. </a:t>
            </a: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/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090836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проект смотровая площадка видео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14282" y="214290"/>
            <a:ext cx="8715436" cy="6072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485775" y="168180"/>
            <a:ext cx="7991475" cy="6093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04704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4000" b="1" i="0" u="none" strike="noStrike" cap="none" normalizeH="0" baseline="0" dirty="0" smtClean="0" bmk="_Toc157990779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Times New Roman" pitchFamily="18" charset="0"/>
                <a:cs typeface="Times New Roman" pitchFamily="18" charset="0"/>
              </a:rPr>
              <a:t>Заключение</a:t>
            </a:r>
          </a:p>
          <a:p>
            <a:pPr lvl="0" indent="450850"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chemeClr val="bg1"/>
                </a:solidFill>
              </a:rPr>
              <a:t>Подводя итог проделанной работы, я с уверенностью могу сказать, что мне очень понравилось проектировать в </a:t>
            </a:r>
            <a:r>
              <a:rPr lang="en-US" sz="2400" dirty="0" smtClean="0">
                <a:solidFill>
                  <a:schemeClr val="bg1"/>
                </a:solidFill>
              </a:rPr>
              <a:t>T</a:t>
            </a:r>
            <a:r>
              <a:rPr lang="ru-RU" sz="2400" dirty="0" smtClean="0">
                <a:solidFill>
                  <a:schemeClr val="bg1"/>
                </a:solidFill>
              </a:rPr>
              <a:t>-</a:t>
            </a:r>
            <a:r>
              <a:rPr lang="en-US" sz="2400" dirty="0" smtClean="0">
                <a:solidFill>
                  <a:schemeClr val="bg1"/>
                </a:solidFill>
              </a:rPr>
              <a:t>FLEX CAD</a:t>
            </a:r>
            <a:r>
              <a:rPr lang="ru-RU" sz="2400" dirty="0" smtClean="0">
                <a:solidFill>
                  <a:schemeClr val="bg1"/>
                </a:solidFill>
              </a:rPr>
              <a:t> и я бы хотела связать свою дальнейшую жизнь с 3</a:t>
            </a:r>
            <a:r>
              <a:rPr lang="en-US" sz="2400" dirty="0" smtClean="0">
                <a:solidFill>
                  <a:schemeClr val="bg1"/>
                </a:solidFill>
              </a:rPr>
              <a:t>D</a:t>
            </a:r>
            <a:r>
              <a:rPr lang="ru-RU" sz="2400" dirty="0" smtClean="0">
                <a:solidFill>
                  <a:schemeClr val="bg1"/>
                </a:solidFill>
              </a:rPr>
              <a:t> моделированием.</a:t>
            </a: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  <a:ea typeface="Times New Roman" pitchFamily="18" charset="0"/>
              <a:cs typeface="Times New Roman" pitchFamily="18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Я выполнила поставленную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цель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, а именно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создала 3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D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 модель смотровой площадки.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Для выполнения своей цели я: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выбрала конкретное предполагаемое место для смотровой площадки;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изучила систему автоматизированного проектирования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T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-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FLEX CAD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выполнила необходимые расчеты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сделала чертеж в системе автоматизированного проектирования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T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-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FLEX CAD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1071546"/>
            <a:ext cx="892971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Я подтвердила свою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гипотезу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 исследования, так как 3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D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 модель позволила наглядно представить смотровую площадку, помогла спланировать ее форму, размер, материал, взаимное расположение частей, что теперь способствует более быстрому воплощению ее в реальность.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Во время выполнения теоретической части я провела опрос среди местных жителей и изучила историю парка имени 50-летия Октября. А также я открыла для себя возможности системы автоматизированного проектирования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T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-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FLEX CAD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Во время практической части я освоила систему автоматизированного проектирования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T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-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FLEX CAD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, научилась выполнять в ней различные построения, и в конечном итоге создала свою первую 3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D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 модель.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71475" y="771149"/>
            <a:ext cx="8105775" cy="4247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04704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20925" algn="l"/>
              </a:tabLst>
            </a:pPr>
            <a:r>
              <a:rPr kumimoji="0" lang="ru-RU" sz="3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itchFamily="18" charset="0"/>
                <a:cs typeface="Times New Roman" pitchFamily="18" charset="0"/>
              </a:rPr>
              <a:t>С</a:t>
            </a:r>
            <a:r>
              <a:rPr kumimoji="0" lang="ru-RU" sz="3600" b="1" i="0" u="none" strike="noStrike" cap="none" normalizeH="0" baseline="0" dirty="0" smtClean="0" bmk="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itchFamily="18" charset="0"/>
                <a:cs typeface="Times New Roman" pitchFamily="18" charset="0"/>
              </a:rPr>
              <a:t>писок использованной литературы</a:t>
            </a:r>
            <a:endParaRPr kumimoji="0" lang="ru-RU" sz="3600" b="1" i="0" u="none" strike="noStrike" cap="none" normalizeH="0" baseline="0" dirty="0" smtClean="0">
              <a:ln>
                <a:noFill/>
              </a:ln>
              <a:solidFill>
                <a:srgbClr val="365F91"/>
              </a:solidFill>
              <a:effectLst/>
              <a:latin typeface="+mj-lt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320925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Определение понятия 3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D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 моделирование//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URL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: 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20925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https://websoftex.ru/3d-modelirovanie-chto-eto-i-dlya-chego-nuzhno/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320925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 Определение системы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T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-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FLEX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//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URL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: 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20925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1.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https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://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translated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.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turbopages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.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org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/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proxy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_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u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/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en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-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ru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.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ru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.8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a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74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bc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5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b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-65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bf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96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d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3-7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e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92648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d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-74722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d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776562/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https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/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en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.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wikipedia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.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org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/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wiki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/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T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-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FLEX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_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  <a:hlinkClick r:id="rId2"/>
              </a:rPr>
              <a:t>CAD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20925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2.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https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://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tflex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.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csoft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.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ru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/?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utm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_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source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=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yadirect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&amp;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utm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_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medium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=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cpc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&amp;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utm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_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campaign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=79887496|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TFLEX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_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Poisk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_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Rossiya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&amp;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utm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_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content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=13319374335&amp;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utm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_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term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=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t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%20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flex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%20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cad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&amp;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yclid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3"/>
              </a:rPr>
              <a:t>=17051664084784119807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320925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Официальный сайт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T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-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FLEX</a:t>
            </a:r>
            <a:r>
              <a:rPr kumimoji="0" lang="ru-RU" sz="2000" b="0" i="0" u="sng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: https://tflexcad.ru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20925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Учебное пособие по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T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-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FLEX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Times New Roman" pitchFamily="18" charset="0"/>
              </a:rPr>
              <a:t>: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  <a:hlinkClick r:id="rId4"/>
              </a:rPr>
              <a:t>https://tflex-nord.ru/html/education/education_01/Opening_course_TFlex.pdf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62023" y="2891671"/>
            <a:ext cx="4219954" cy="70788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8760" y="6385393"/>
            <a:ext cx="7264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ru-RU" sz="1200" spc="300" dirty="0" smtClean="0">
                <a:solidFill>
                  <a:schemeClr val="bg1"/>
                </a:solidFill>
              </a:rPr>
              <a:t> 2024</a:t>
            </a:r>
            <a:endParaRPr lang="en-US" sz="12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64775291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71472" y="579358"/>
            <a:ext cx="7839075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400" b="1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Цель:</a:t>
            </a:r>
            <a:r>
              <a:rPr lang="ru-RU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 создание 3</a:t>
            </a:r>
            <a:r>
              <a:rPr lang="en-US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D</a:t>
            </a:r>
            <a:r>
              <a:rPr lang="ru-RU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 модели смотровой площадки.</a:t>
            </a:r>
            <a:endParaRPr lang="ru-RU" sz="2400" dirty="0" smtClean="0">
              <a:solidFill>
                <a:schemeClr val="bg1"/>
              </a:solidFill>
              <a:cs typeface="Arial" pitchFamily="34" charset="0"/>
            </a:endParaRP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400" b="1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Задачи:</a:t>
            </a:r>
            <a:endParaRPr lang="ru-RU" sz="2400" dirty="0" smtClean="0">
              <a:solidFill>
                <a:schemeClr val="bg1"/>
              </a:solidFill>
              <a:cs typeface="Arial" pitchFamily="34" charset="0"/>
            </a:endParaRP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выбрать конкретное предполагаемое место для смотровой площадки;</a:t>
            </a:r>
            <a:endParaRPr lang="ru-RU" sz="2400" dirty="0" smtClean="0">
              <a:solidFill>
                <a:schemeClr val="bg1"/>
              </a:solidFill>
              <a:cs typeface="Arial" pitchFamily="34" charset="0"/>
            </a:endParaRP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изучить систему автоматизированного проектирования </a:t>
            </a:r>
            <a:r>
              <a:rPr lang="en-US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T</a:t>
            </a:r>
            <a:r>
              <a:rPr lang="ru-RU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-</a:t>
            </a:r>
            <a:r>
              <a:rPr lang="en-US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FLEX CAD</a:t>
            </a:r>
            <a:r>
              <a:rPr lang="ru-RU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;</a:t>
            </a:r>
            <a:endParaRPr lang="ru-RU" sz="2400" dirty="0" smtClean="0">
              <a:solidFill>
                <a:schemeClr val="bg1"/>
              </a:solidFill>
              <a:cs typeface="Arial" pitchFamily="34" charset="0"/>
            </a:endParaRP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выполнить необходимые расчеты</a:t>
            </a:r>
            <a:r>
              <a:rPr lang="en-US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;</a:t>
            </a:r>
            <a:endParaRPr lang="ru-RU" sz="2400" dirty="0" smtClean="0">
              <a:solidFill>
                <a:schemeClr val="bg1"/>
              </a:solidFill>
              <a:cs typeface="Arial" pitchFamily="34" charset="0"/>
            </a:endParaRP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сделать чертеж в системе автоматизированного проектирования </a:t>
            </a:r>
            <a:r>
              <a:rPr lang="en-US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T</a:t>
            </a:r>
            <a:r>
              <a:rPr lang="ru-RU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-</a:t>
            </a:r>
            <a:r>
              <a:rPr lang="en-US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FLEX CAD</a:t>
            </a:r>
            <a:r>
              <a:rPr lang="ru-RU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.</a:t>
            </a:r>
          </a:p>
          <a:p>
            <a:pPr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400" b="1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Объект и предмет исследования: </a:t>
            </a:r>
            <a:r>
              <a:rPr lang="ru-RU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3</a:t>
            </a:r>
            <a:r>
              <a:rPr lang="en-US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D</a:t>
            </a:r>
            <a:r>
              <a:rPr lang="ru-RU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 моделирование как наука, система автоматизированного проектирования </a:t>
            </a:r>
            <a:r>
              <a:rPr lang="en-US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T</a:t>
            </a:r>
            <a:r>
              <a:rPr lang="ru-RU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-</a:t>
            </a:r>
            <a:r>
              <a:rPr lang="en-US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FLEX CAD</a:t>
            </a:r>
            <a:r>
              <a:rPr lang="ru-RU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,  3</a:t>
            </a:r>
            <a:r>
              <a:rPr lang="en-US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D</a:t>
            </a:r>
            <a:r>
              <a:rPr lang="ru-RU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 модель смотровой площадки, спроектированная в системе автоматизированного проектирования </a:t>
            </a:r>
            <a:r>
              <a:rPr lang="en-US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T</a:t>
            </a:r>
            <a:r>
              <a:rPr lang="ru-RU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-</a:t>
            </a:r>
            <a:r>
              <a:rPr lang="en-US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FLEX CAD</a:t>
            </a:r>
            <a:r>
              <a:rPr lang="ru-RU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.</a:t>
            </a: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400" b="1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Продукт исследования: </a:t>
            </a:r>
            <a:r>
              <a:rPr lang="ru-RU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3</a:t>
            </a:r>
            <a:r>
              <a:rPr lang="en-US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D</a:t>
            </a:r>
            <a:r>
              <a:rPr lang="ru-RU" sz="2400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 модель смотровой площадки.</a:t>
            </a:r>
            <a:endParaRPr lang="ru-RU" sz="2400" dirty="0" smtClean="0">
              <a:solidFill>
                <a:schemeClr val="bg1"/>
              </a:solidFill>
              <a:cs typeface="Arial" pitchFamily="34" charset="0"/>
            </a:endParaRP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609600" y="431801"/>
            <a:ext cx="7781925" cy="607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sz="4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Этапы</a:t>
            </a:r>
            <a:r>
              <a:rPr kumimoji="0" lang="ru-RU" sz="40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 работы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Times New Roman" pitchFamily="18" charset="0"/>
                <a:cs typeface="Arial" pitchFamily="34" charset="0"/>
              </a:rPr>
              <a:t>	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1.Теоретическая часть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 Выбор места для смотровой площадки</a:t>
            </a:r>
            <a:endParaRPr kumimoji="0" lang="ru-RU" sz="2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 Выбор программы для 3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D</a:t>
            </a:r>
            <a:r>
              <a:rPr kumimoji="0" lang="ru-RU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 моделирования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sz="2400" dirty="0" smtClean="0">
                <a:solidFill>
                  <a:schemeClr val="bg1"/>
                </a:solidFill>
                <a:cs typeface="Arial" pitchFamily="34" charset="0"/>
              </a:rPr>
              <a:t>2.Практическая часть</a:t>
            </a:r>
            <a:endParaRPr kumimoji="0" lang="ru-RU" sz="2400" i="0" u="sng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 Создание фундамента</a:t>
            </a:r>
            <a:endParaRPr kumimoji="0" lang="ru-RU" sz="2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 Крепление</a:t>
            </a:r>
            <a:endParaRPr kumimoji="0" lang="ru-RU" sz="2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 Создание стенки</a:t>
            </a:r>
            <a:endParaRPr kumimoji="0" lang="ru-RU" sz="2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 Создание 3D модели крыши</a:t>
            </a:r>
            <a:endParaRPr kumimoji="0" lang="ru-RU" sz="2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 Создание балок беседки</a:t>
            </a:r>
            <a:endParaRPr kumimoji="0" lang="ru-RU" sz="2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 Сборка 3D модели беседки</a:t>
            </a:r>
            <a:endParaRPr kumimoji="0" lang="ru-RU" sz="2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 Создание 3D модели ландшафта</a:t>
            </a:r>
            <a:endParaRPr kumimoji="0" lang="ru-RU" sz="2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 Опорные балки беседки</a:t>
            </a:r>
            <a:endParaRPr kumimoji="0" lang="ru-RU" sz="2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 Готовая 3D модель смотровой площадки</a:t>
            </a:r>
            <a:endParaRPr kumimoji="0" lang="ru-RU" sz="2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Заключение</a:t>
            </a:r>
            <a:endParaRPr kumimoji="0" lang="ru-RU" sz="2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ChangeArrowheads="1"/>
          </p:cNvSpPr>
          <p:nvPr/>
        </p:nvSpPr>
        <p:spPr bwMode="auto">
          <a:xfrm>
            <a:off x="835881" y="-188063"/>
            <a:ext cx="7472238" cy="1292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04704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200" b="1" i="0" u="none" strike="noStrike" cap="none" normalizeH="0" baseline="0" dirty="0" smtClean="0" bmk="_Toc157990767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itchFamily="18" charset="0"/>
                <a:cs typeface="Times New Roman" pitchFamily="18" charset="0"/>
              </a:rPr>
              <a:t>1.Теоретическая часть</a:t>
            </a:r>
            <a:endParaRPr kumimoji="0" lang="ru-RU" sz="3200" b="1" i="0" u="none" strike="noStrike" cap="none" normalizeH="0" baseline="0" dirty="0" smtClean="0" bmk="">
              <a:ln>
                <a:noFill/>
              </a:ln>
              <a:solidFill>
                <a:srgbClr val="365F91"/>
              </a:solidFill>
              <a:effectLst/>
              <a:latin typeface="+mj-lt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200" b="1" i="0" u="none" strike="noStrike" cap="none" normalizeH="0" baseline="0" dirty="0" smtClean="0" bmk="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itchFamily="18" charset="0"/>
                <a:cs typeface="Times New Roman" pitchFamily="18" charset="0"/>
              </a:rPr>
              <a:t> Выбор места для смотровой площадки</a:t>
            </a: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 rot="10800000" flipV="1">
            <a:off x="3990975" y="1753313"/>
            <a:ext cx="4638675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Arial" pitchFamily="34" charset="0"/>
              </a:rPr>
              <a:t>Мой родной город Коломна Московской области - один из самых древних городов с богатой историей и достопримечательностями. Одна из них –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Arial" pitchFamily="34" charset="0"/>
              </a:rPr>
              <a:t>парк имени 50-летия Октября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Arial" pitchFamily="34" charset="0"/>
              </a:rPr>
              <a:t> расположен в микрорайоне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Arial" pitchFamily="34" charset="0"/>
              </a:rPr>
              <a:t>Колычево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Arial" pitchFamily="34" charset="0"/>
              </a:rPr>
              <a:t>, на высоком и живописном берегу Оки. </a:t>
            </a: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Arial" pitchFamily="34" charset="0"/>
              </a:rPr>
              <a:t>Прогуливаясь по парку, вы можете наблюдать восхитительные пейзажи.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ea typeface="Calibri" pitchFamily="34" charset="0"/>
              <a:cs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В нашем городе 18 октября 1967 году возник парк им. 50-летия Октября как воплощение мечты о светлом будущем, о том, чтобы превратить Коломну в город-сад.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cs typeface="Arial" pitchFamily="34" charset="0"/>
              </a:rPr>
              <a:t> </a:t>
            </a:r>
          </a:p>
        </p:txBody>
      </p:sp>
      <p:pic>
        <p:nvPicPr>
          <p:cNvPr id="13" name="Рисунок 12" descr="C:\Users\1\.zaxargamesteam\Downloads\IMG_20221016_081521.jpg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rcRect t="21266" b="21266"/>
          <a:stretch>
            <a:fillRect/>
          </a:stretch>
        </p:blipFill>
        <p:spPr bwMode="auto">
          <a:xfrm>
            <a:off x="214282" y="1257300"/>
            <a:ext cx="3714776" cy="539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642910" y="0"/>
            <a:ext cx="79629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Чем же ещё знамениты эти места помимо живописных видов и самого парка?</a:t>
            </a:r>
            <a:endParaRPr kumimoji="0" lang="ru-RU" sz="3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ea typeface="Calibri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981575" y="1643050"/>
            <a:ext cx="41624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chemeClr val="bg1"/>
                </a:solidFill>
                <a:ea typeface="Calibri" pitchFamily="34" charset="0"/>
                <a:cs typeface="Arial" pitchFamily="34" charset="0"/>
              </a:rPr>
              <a:t>Есть неподалеку от этого парка одно весьма древнее и привлекательное место – Святой источник. Существует он там уже довольно давно с </a:t>
            </a:r>
            <a:r>
              <a:rPr lang="en-US" sz="2000" dirty="0" smtClean="0">
                <a:solidFill>
                  <a:schemeClr val="bg1"/>
                </a:solidFill>
                <a:ea typeface="Calibri" pitchFamily="34" charset="0"/>
                <a:cs typeface="Arial" pitchFamily="34" charset="0"/>
              </a:rPr>
              <a:t>XVI</a:t>
            </a:r>
            <a:r>
              <a:rPr lang="ru-RU" sz="2000" dirty="0" smtClean="0">
                <a:solidFill>
                  <a:schemeClr val="bg1"/>
                </a:solidFill>
                <a:ea typeface="Calibri" pitchFamily="34" charset="0"/>
                <a:cs typeface="Arial" pitchFamily="34" charset="0"/>
              </a:rPr>
              <a:t> века. </a:t>
            </a:r>
            <a:endParaRPr lang="ru-RU" sz="200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4981575" y="3286124"/>
            <a:ext cx="416242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Так что можете совместить прогулку по парку с посещением этого древнего Святого источника.</a:t>
            </a:r>
            <a:r>
              <a:rPr kumimoji="0" lang="ru-RU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Calibri" pitchFamily="34" charset="0"/>
                <a:cs typeface="Arial" pitchFamily="34" charset="0"/>
              </a:rPr>
              <a:t>Фото купели рядом с источником Сергия Радонежского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cs typeface="Arial" pitchFamily="34" charset="0"/>
              </a:rPr>
              <a:t> </a:t>
            </a:r>
          </a:p>
        </p:txBody>
      </p:sp>
      <p:pic>
        <p:nvPicPr>
          <p:cNvPr id="6" name="Рисунок 5" descr="C:\Users\1\Desktop\2.jpg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rcRect t="21256" b="21256"/>
          <a:stretch>
            <a:fillRect/>
          </a:stretch>
        </p:blipFill>
        <p:spPr bwMode="auto">
          <a:xfrm>
            <a:off x="214282" y="1928802"/>
            <a:ext cx="4657725" cy="46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4876800" y="777676"/>
            <a:ext cx="42672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Arial" pitchFamily="34" charset="0"/>
              </a:rPr>
              <a:t>Я провела опрос среди посетителей парка и выяснила, что больше всего посетителей привлекает живописный вид на Оку.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</p:txBody>
      </p:sp>
      <p:graphicFrame>
        <p:nvGraphicFramePr>
          <p:cNvPr id="4" name="Рисунок 3"/>
          <p:cNvGraphicFramePr>
            <a:graphicFrameLocks noGrp="1"/>
          </p:cNvGraphicFramePr>
          <p:nvPr>
            <p:ph type="pic" sz="quarter" idx="10"/>
          </p:nvPr>
        </p:nvGraphicFramePr>
        <p:xfrm>
          <a:off x="285750" y="1104900"/>
          <a:ext cx="4429125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4924425" y="2967335"/>
            <a:ext cx="40576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Arial" pitchFamily="34" charset="0"/>
              </a:rPr>
              <a:t>Исходя из вышеперечисленных фактов, мною было выбрано место, расположенное в парке 50-летия Октября, на берегу Оки</a:t>
            </a:r>
            <a:endParaRPr lang="ru-RU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214282" y="385130"/>
            <a:ext cx="842489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П</a:t>
            </a:r>
            <a:r>
              <a:rPr kumimoji="0" lang="ru-RU" sz="2800" b="1" i="0" u="none" strike="noStrike" cap="none" normalizeH="0" baseline="0" dirty="0" smtClean="0" bmk="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очему именно беседка?</a:t>
            </a:r>
            <a:endParaRPr kumimoji="0" lang="ru-RU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4638675" y="1158805"/>
            <a:ext cx="436245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Arial" pitchFamily="34" charset="0"/>
              </a:rPr>
              <a:t>Беседка – это отличный вариант, где можно укрыться в непогоду, и хорошее архитектурное решение, которое не испортит ландшафтный парк.</a:t>
            </a: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Arial" pitchFamily="34" charset="0"/>
              </a:rPr>
              <a:t>За</a:t>
            </a:r>
            <a:r>
              <a:rPr kumimoji="0" lang="ru-RU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Arial" pitchFamily="34" charset="0"/>
              </a:rPr>
              <a:t>основу своей 3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Arial" pitchFamily="34" charset="0"/>
              </a:rPr>
              <a:t>D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Arial" pitchFamily="34" charset="0"/>
              </a:rPr>
              <a:t> модели я взяла уже существующую беседку, представленную на фото.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</p:txBody>
      </p:sp>
      <p:pic>
        <p:nvPicPr>
          <p:cNvPr id="5" name="Рисунок 4" descr="https://fotovmire.ru/wp-content/uploads/2018/12/1179/besedka-na-turisticheskoj-smotrovoj-ploshhadke.jpg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rcRect l="13307" r="13307"/>
          <a:stretch>
            <a:fillRect/>
          </a:stretch>
        </p:blipFill>
        <p:spPr bwMode="auto">
          <a:xfrm>
            <a:off x="161925" y="1231900"/>
            <a:ext cx="4333875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 rot="10800000" flipV="1">
            <a:off x="4643438" y="3786190"/>
            <a:ext cx="42862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Вдохновившись данным фото, я поняла, что хочу, чтобы и моя беседка также  «парила» над берегом Оки. Это сделает мою беседку </a:t>
            </a:r>
            <a:r>
              <a:rPr lang="ru-RU" sz="2000" dirty="0" err="1" smtClean="0">
                <a:solidFill>
                  <a:schemeClr val="bg1"/>
                </a:solidFill>
              </a:rPr>
              <a:t>уникальнее</a:t>
            </a:r>
            <a:r>
              <a:rPr lang="ru-RU" sz="2000" dirty="0" smtClean="0">
                <a:solidFill>
                  <a:schemeClr val="bg1"/>
                </a:solidFill>
              </a:rPr>
              <a:t>. 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14950" y="1651001"/>
            <a:ext cx="35909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Arial" pitchFamily="34" charset="0"/>
              </a:rPr>
              <a:t>Опорные балки мне понадобятся иные. Из-за неровностей ландшафта я решила сделать их под наклоном, как у данной смотровой площадки </a:t>
            </a:r>
            <a:endParaRPr lang="ru-RU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Рисунок 3" descr="http://poeu.ru/wp-content/uploads/2017/11/IMG_3205.jpg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rcRect l="6330" r="6330"/>
          <a:stretch>
            <a:fillRect/>
          </a:stretch>
        </p:blipFill>
        <p:spPr bwMode="auto">
          <a:xfrm>
            <a:off x="190500" y="1092200"/>
            <a:ext cx="5038725" cy="5092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</TotalTime>
  <Words>1289</Words>
  <Application>Microsoft Office PowerPoint</Application>
  <PresentationFormat>Экран (4:3)</PresentationFormat>
  <Paragraphs>107</Paragraphs>
  <Slides>24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5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1</dc:creator>
  <cp:lastModifiedBy>пк</cp:lastModifiedBy>
  <cp:revision>7</cp:revision>
  <dcterms:created xsi:type="dcterms:W3CDTF">2024-02-11T12:48:04Z</dcterms:created>
  <dcterms:modified xsi:type="dcterms:W3CDTF">2024-02-28T22:10:38Z</dcterms:modified>
</cp:coreProperties>
</file>